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9" r:id="rId2"/>
    <p:sldId id="260" r:id="rId3"/>
    <p:sldId id="261" r:id="rId4"/>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FCDE038-7B8B-4082-8C72-E216714F88C9}" type="datetimeFigureOut">
              <a:rPr lang="ar-SA" smtClean="0"/>
              <a:t>06/01/1441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3124C17-B61E-4AD1-A0AC-851895955870}" type="slidenum">
              <a:rPr lang="ar-SA" smtClean="0"/>
              <a:t>‹#›</a:t>
            </a:fld>
            <a:endParaRPr lang="ar-SA"/>
          </a:p>
        </p:txBody>
      </p:sp>
    </p:spTree>
    <p:extLst>
      <p:ext uri="{BB962C8B-B14F-4D97-AF65-F5344CB8AC3E}">
        <p14:creationId xmlns:p14="http://schemas.microsoft.com/office/powerpoint/2010/main" val="2102174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FCDE038-7B8B-4082-8C72-E216714F88C9}" type="datetimeFigureOut">
              <a:rPr lang="ar-SA" smtClean="0"/>
              <a:t>06/01/1441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3124C17-B61E-4AD1-A0AC-851895955870}" type="slidenum">
              <a:rPr lang="ar-SA" smtClean="0"/>
              <a:t>‹#›</a:t>
            </a:fld>
            <a:endParaRPr lang="ar-SA"/>
          </a:p>
        </p:txBody>
      </p:sp>
    </p:spTree>
    <p:extLst>
      <p:ext uri="{BB962C8B-B14F-4D97-AF65-F5344CB8AC3E}">
        <p14:creationId xmlns:p14="http://schemas.microsoft.com/office/powerpoint/2010/main" val="921662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FCDE038-7B8B-4082-8C72-E216714F88C9}" type="datetimeFigureOut">
              <a:rPr lang="ar-SA" smtClean="0"/>
              <a:t>06/01/1441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3124C17-B61E-4AD1-A0AC-851895955870}" type="slidenum">
              <a:rPr lang="ar-SA" smtClean="0"/>
              <a:t>‹#›</a:t>
            </a:fld>
            <a:endParaRPr lang="ar-SA"/>
          </a:p>
        </p:txBody>
      </p:sp>
    </p:spTree>
    <p:extLst>
      <p:ext uri="{BB962C8B-B14F-4D97-AF65-F5344CB8AC3E}">
        <p14:creationId xmlns:p14="http://schemas.microsoft.com/office/powerpoint/2010/main" val="1836236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FCDE038-7B8B-4082-8C72-E216714F88C9}" type="datetimeFigureOut">
              <a:rPr lang="ar-SA" smtClean="0"/>
              <a:t>06/01/1441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3124C17-B61E-4AD1-A0AC-851895955870}" type="slidenum">
              <a:rPr lang="ar-SA" smtClean="0"/>
              <a:t>‹#›</a:t>
            </a:fld>
            <a:endParaRPr lang="ar-SA"/>
          </a:p>
        </p:txBody>
      </p:sp>
    </p:spTree>
    <p:extLst>
      <p:ext uri="{BB962C8B-B14F-4D97-AF65-F5344CB8AC3E}">
        <p14:creationId xmlns:p14="http://schemas.microsoft.com/office/powerpoint/2010/main" val="199626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FCDE038-7B8B-4082-8C72-E216714F88C9}" type="datetimeFigureOut">
              <a:rPr lang="ar-SA" smtClean="0"/>
              <a:t>06/01/1441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3124C17-B61E-4AD1-A0AC-851895955870}" type="slidenum">
              <a:rPr lang="ar-SA" smtClean="0"/>
              <a:t>‹#›</a:t>
            </a:fld>
            <a:endParaRPr lang="ar-SA"/>
          </a:p>
        </p:txBody>
      </p:sp>
    </p:spTree>
    <p:extLst>
      <p:ext uri="{BB962C8B-B14F-4D97-AF65-F5344CB8AC3E}">
        <p14:creationId xmlns:p14="http://schemas.microsoft.com/office/powerpoint/2010/main" val="3020910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FCDE038-7B8B-4082-8C72-E216714F88C9}" type="datetimeFigureOut">
              <a:rPr lang="ar-SA" smtClean="0"/>
              <a:t>06/01/1441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3124C17-B61E-4AD1-A0AC-851895955870}" type="slidenum">
              <a:rPr lang="ar-SA" smtClean="0"/>
              <a:t>‹#›</a:t>
            </a:fld>
            <a:endParaRPr lang="ar-SA"/>
          </a:p>
        </p:txBody>
      </p:sp>
    </p:spTree>
    <p:extLst>
      <p:ext uri="{BB962C8B-B14F-4D97-AF65-F5344CB8AC3E}">
        <p14:creationId xmlns:p14="http://schemas.microsoft.com/office/powerpoint/2010/main" val="1241698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FCDE038-7B8B-4082-8C72-E216714F88C9}" type="datetimeFigureOut">
              <a:rPr lang="ar-SA" smtClean="0"/>
              <a:t>06/01/1441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3124C17-B61E-4AD1-A0AC-851895955870}" type="slidenum">
              <a:rPr lang="ar-SA" smtClean="0"/>
              <a:t>‹#›</a:t>
            </a:fld>
            <a:endParaRPr lang="ar-SA"/>
          </a:p>
        </p:txBody>
      </p:sp>
    </p:spTree>
    <p:extLst>
      <p:ext uri="{BB962C8B-B14F-4D97-AF65-F5344CB8AC3E}">
        <p14:creationId xmlns:p14="http://schemas.microsoft.com/office/powerpoint/2010/main" val="150395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FCDE038-7B8B-4082-8C72-E216714F88C9}" type="datetimeFigureOut">
              <a:rPr lang="ar-SA" smtClean="0"/>
              <a:t>06/01/1441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3124C17-B61E-4AD1-A0AC-851895955870}" type="slidenum">
              <a:rPr lang="ar-SA" smtClean="0"/>
              <a:t>‹#›</a:t>
            </a:fld>
            <a:endParaRPr lang="ar-SA"/>
          </a:p>
        </p:txBody>
      </p:sp>
    </p:spTree>
    <p:extLst>
      <p:ext uri="{BB962C8B-B14F-4D97-AF65-F5344CB8AC3E}">
        <p14:creationId xmlns:p14="http://schemas.microsoft.com/office/powerpoint/2010/main" val="401759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FCDE038-7B8B-4082-8C72-E216714F88C9}" type="datetimeFigureOut">
              <a:rPr lang="ar-SA" smtClean="0"/>
              <a:t>06/01/1441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3124C17-B61E-4AD1-A0AC-851895955870}" type="slidenum">
              <a:rPr lang="ar-SA" smtClean="0"/>
              <a:t>‹#›</a:t>
            </a:fld>
            <a:endParaRPr lang="ar-SA"/>
          </a:p>
        </p:txBody>
      </p:sp>
    </p:spTree>
    <p:extLst>
      <p:ext uri="{BB962C8B-B14F-4D97-AF65-F5344CB8AC3E}">
        <p14:creationId xmlns:p14="http://schemas.microsoft.com/office/powerpoint/2010/main" val="429029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FCDE038-7B8B-4082-8C72-E216714F88C9}" type="datetimeFigureOut">
              <a:rPr lang="ar-SA" smtClean="0"/>
              <a:t>06/01/1441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3124C17-B61E-4AD1-A0AC-851895955870}" type="slidenum">
              <a:rPr lang="ar-SA" smtClean="0"/>
              <a:t>‹#›</a:t>
            </a:fld>
            <a:endParaRPr lang="ar-SA"/>
          </a:p>
        </p:txBody>
      </p:sp>
    </p:spTree>
    <p:extLst>
      <p:ext uri="{BB962C8B-B14F-4D97-AF65-F5344CB8AC3E}">
        <p14:creationId xmlns:p14="http://schemas.microsoft.com/office/powerpoint/2010/main" val="1309259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FCDE038-7B8B-4082-8C72-E216714F88C9}" type="datetimeFigureOut">
              <a:rPr lang="ar-SA" smtClean="0"/>
              <a:t>06/01/1441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3124C17-B61E-4AD1-A0AC-851895955870}" type="slidenum">
              <a:rPr lang="ar-SA" smtClean="0"/>
              <a:t>‹#›</a:t>
            </a:fld>
            <a:endParaRPr lang="ar-SA"/>
          </a:p>
        </p:txBody>
      </p:sp>
    </p:spTree>
    <p:extLst>
      <p:ext uri="{BB962C8B-B14F-4D97-AF65-F5344CB8AC3E}">
        <p14:creationId xmlns:p14="http://schemas.microsoft.com/office/powerpoint/2010/main" val="1287332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FCDE038-7B8B-4082-8C72-E216714F88C9}" type="datetimeFigureOut">
              <a:rPr lang="ar-SA" smtClean="0"/>
              <a:t>06/01/1441</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3124C17-B61E-4AD1-A0AC-851895955870}" type="slidenum">
              <a:rPr lang="ar-SA" smtClean="0"/>
              <a:t>‹#›</a:t>
            </a:fld>
            <a:endParaRPr lang="ar-SA"/>
          </a:p>
        </p:txBody>
      </p:sp>
    </p:spTree>
    <p:extLst>
      <p:ext uri="{BB962C8B-B14F-4D97-AF65-F5344CB8AC3E}">
        <p14:creationId xmlns:p14="http://schemas.microsoft.com/office/powerpoint/2010/main" val="3922939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940490" y="136477"/>
            <a:ext cx="2606722" cy="431919"/>
          </a:xfrm>
        </p:spPr>
        <p:txBody>
          <a:bodyPr>
            <a:noAutofit/>
          </a:bodyPr>
          <a:lstStyle/>
          <a:p>
            <a:r>
              <a:rPr lang="ar-IQ" sz="4800" b="1" dirty="0" smtClean="0"/>
              <a:t>اللاعب الحر</a:t>
            </a:r>
            <a:endParaRPr lang="ar-SA" sz="4800" b="1" dirty="0"/>
          </a:p>
        </p:txBody>
      </p:sp>
      <p:sp>
        <p:nvSpPr>
          <p:cNvPr id="3" name="عنصر نائب للمحتوى 2"/>
          <p:cNvSpPr>
            <a:spLocks noGrp="1"/>
          </p:cNvSpPr>
          <p:nvPr>
            <p:ph idx="1"/>
          </p:nvPr>
        </p:nvSpPr>
        <p:spPr>
          <a:xfrm>
            <a:off x="450376" y="777921"/>
            <a:ext cx="11452062" cy="6237028"/>
          </a:xfrm>
        </p:spPr>
        <p:txBody>
          <a:bodyPr>
            <a:noAutofit/>
          </a:bodyPr>
          <a:lstStyle/>
          <a:p>
            <a:pPr marL="0" indent="0" algn="ctr">
              <a:buNone/>
            </a:pPr>
            <a:r>
              <a:rPr lang="ar-SA" sz="2400" dirty="0"/>
              <a:t>يحق للاعب الحر واللاعب المتغير الدخول والخروج من الملعب فقط من خلال منطقة تغيير اللاعب الحر</a:t>
            </a:r>
            <a:r>
              <a:rPr lang="en-US" sz="2400" dirty="0"/>
              <a:t>.</a:t>
            </a:r>
          </a:p>
          <a:p>
            <a:pPr marL="0" indent="0" algn="ctr">
              <a:buNone/>
            </a:pPr>
            <a:r>
              <a:rPr lang="ar-SA" sz="2400" dirty="0"/>
              <a:t>يجب تسجيل تغيرات اللاعب الحر على استمارة م ا رقبة اللاعب الحر أو </a:t>
            </a:r>
            <a:r>
              <a:rPr lang="ar-SA" sz="2400" dirty="0" err="1"/>
              <a:t>إستمارة</a:t>
            </a:r>
            <a:r>
              <a:rPr lang="ar-SA" sz="2400" dirty="0"/>
              <a:t> التسجيل الالكترونية إذا استخدمت إحداها</a:t>
            </a:r>
            <a:endParaRPr lang="en-US" sz="2400" dirty="0"/>
          </a:p>
          <a:p>
            <a:pPr marL="0" indent="0" algn="ctr">
              <a:buNone/>
            </a:pPr>
            <a:r>
              <a:rPr lang="ar-SA" sz="2400" dirty="0"/>
              <a:t>يمكن أن يشمل التغيير غير القانوني اللاعب الحر فيما بين التالي</a:t>
            </a:r>
            <a:endParaRPr lang="en-US" sz="2400" dirty="0"/>
          </a:p>
          <a:p>
            <a:pPr marL="0" indent="0" algn="ctr">
              <a:buNone/>
            </a:pPr>
            <a:r>
              <a:rPr lang="en-US" sz="2400" dirty="0"/>
              <a:t>- </a:t>
            </a:r>
            <a:r>
              <a:rPr lang="ar-SA" sz="2400" dirty="0"/>
              <a:t>لا يوجد تداول مكتمل بين تغيرات اللاعب الحر</a:t>
            </a:r>
            <a:endParaRPr lang="en-US" sz="2400" dirty="0"/>
          </a:p>
          <a:p>
            <a:pPr marL="0" indent="0" algn="ctr">
              <a:buNone/>
            </a:pPr>
            <a:r>
              <a:rPr lang="en-US" sz="2400" dirty="0"/>
              <a:t>- </a:t>
            </a:r>
            <a:r>
              <a:rPr lang="ar-SA" sz="2400" dirty="0"/>
              <a:t>تغيير اللاعب الحر بواسطة لاعب آخر غير اللاعب الحر الثاني أو اللاعب المتغير العادي</a:t>
            </a:r>
            <a:r>
              <a:rPr lang="en-US" sz="2400" dirty="0"/>
              <a:t>.</a:t>
            </a:r>
          </a:p>
          <a:p>
            <a:pPr marL="0" indent="0" algn="ctr">
              <a:buNone/>
            </a:pPr>
            <a:r>
              <a:rPr lang="ar-SA" sz="2400" dirty="0"/>
              <a:t>يجب اعتبار تغيير اللاعب الحر غير القانوني بنفس الطريقة كتبديل غير قانوني</a:t>
            </a:r>
            <a:r>
              <a:rPr lang="en-US" sz="2400" dirty="0"/>
              <a:t>.</a:t>
            </a:r>
          </a:p>
          <a:p>
            <a:pPr marL="0" indent="0" algn="ctr">
              <a:buNone/>
            </a:pPr>
            <a:r>
              <a:rPr lang="ar-SA" sz="2400" dirty="0"/>
              <a:t>إذا تم الانتباه إلى التغيير غير القانوني للاعب الحر قبل بداية التداول التالي</a:t>
            </a:r>
            <a:r>
              <a:rPr lang="en-US" sz="2400" dirty="0"/>
              <a:t>. </a:t>
            </a:r>
            <a:r>
              <a:rPr lang="ar-SA" sz="2400" dirty="0"/>
              <a:t>عندئذ يتم التصحيح بواسطة الحكام، ويجازى الفريق بالتأخير</a:t>
            </a:r>
            <a:r>
              <a:rPr lang="en-US" sz="2400" dirty="0"/>
              <a:t>.</a:t>
            </a:r>
          </a:p>
          <a:p>
            <a:pPr marL="0" indent="0" algn="ctr">
              <a:buNone/>
            </a:pPr>
            <a:r>
              <a:rPr lang="ar-SA" sz="2400" dirty="0"/>
              <a:t>إذا تم الانتباه إلى التغيير غير القانوني للاعب الحر بعد ضربة الإرسال، تكون التبعات كما هي في التبديل غير القانوني</a:t>
            </a:r>
            <a:r>
              <a:rPr lang="en-US" sz="2400" dirty="0"/>
              <a:t>.</a:t>
            </a:r>
          </a:p>
          <a:p>
            <a:pPr marL="0" indent="0" algn="ctr">
              <a:buNone/>
            </a:pPr>
            <a:r>
              <a:rPr lang="ar-SA" sz="2400" dirty="0"/>
              <a:t>إعادة تعيين لاعب حر جديد</a:t>
            </a:r>
            <a:endParaRPr lang="en-US" sz="2400" dirty="0"/>
          </a:p>
          <a:p>
            <a:pPr marL="0" indent="0" algn="ctr">
              <a:buNone/>
            </a:pPr>
            <a:r>
              <a:rPr lang="ar-SA" sz="2400" dirty="0"/>
              <a:t>يصبح اللاعب الحر غير قادر على اللعب إذا أصيب، مرض، طرد أو أستبعد</a:t>
            </a:r>
            <a:r>
              <a:rPr lang="en-US" sz="2400" dirty="0"/>
              <a:t>.</a:t>
            </a:r>
          </a:p>
          <a:p>
            <a:pPr marL="0" indent="0" algn="ctr">
              <a:buNone/>
            </a:pPr>
            <a:r>
              <a:rPr lang="ar-SA" sz="2400" dirty="0"/>
              <a:t>يمكن الإعلان بأن اللاعب الحر غير قادر على اللعب لأي سبب بواسطة المدرب، أو بواسطة رئيس الشوط في غياب المدرب</a:t>
            </a:r>
            <a:r>
              <a:rPr lang="en-US" sz="2400" dirty="0"/>
              <a:t>.</a:t>
            </a:r>
          </a:p>
        </p:txBody>
      </p:sp>
    </p:spTree>
    <p:extLst>
      <p:ext uri="{BB962C8B-B14F-4D97-AF65-F5344CB8AC3E}">
        <p14:creationId xmlns:p14="http://schemas.microsoft.com/office/powerpoint/2010/main" val="3032971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940490" y="136477"/>
            <a:ext cx="2606722" cy="431919"/>
          </a:xfrm>
        </p:spPr>
        <p:txBody>
          <a:bodyPr>
            <a:noAutofit/>
          </a:bodyPr>
          <a:lstStyle/>
          <a:p>
            <a:r>
              <a:rPr lang="ar-IQ" sz="4800" b="1" dirty="0" smtClean="0"/>
              <a:t>اللاعب الحر</a:t>
            </a:r>
            <a:endParaRPr lang="ar-SA" sz="4800" b="1" dirty="0"/>
          </a:p>
        </p:txBody>
      </p:sp>
      <p:sp>
        <p:nvSpPr>
          <p:cNvPr id="3" name="عنصر نائب للمحتوى 2"/>
          <p:cNvSpPr>
            <a:spLocks noGrp="1"/>
          </p:cNvSpPr>
          <p:nvPr>
            <p:ph idx="1"/>
          </p:nvPr>
        </p:nvSpPr>
        <p:spPr>
          <a:xfrm>
            <a:off x="450376" y="764275"/>
            <a:ext cx="11452062" cy="5854889"/>
          </a:xfrm>
        </p:spPr>
        <p:txBody>
          <a:bodyPr>
            <a:noAutofit/>
          </a:bodyPr>
          <a:lstStyle/>
          <a:p>
            <a:pPr marL="0" indent="0" algn="ctr">
              <a:buNone/>
            </a:pPr>
            <a:r>
              <a:rPr lang="ar-SA" sz="2300" b="1" dirty="0"/>
              <a:t>الفريق مع لاعب حر واحد</a:t>
            </a:r>
            <a:endParaRPr lang="en-US" sz="2300" b="1" dirty="0"/>
          </a:p>
          <a:p>
            <a:pPr marL="0" indent="0" algn="ctr">
              <a:buNone/>
            </a:pPr>
            <a:r>
              <a:rPr lang="ar-SA" sz="2300" dirty="0"/>
              <a:t>عندما يتيسر لاعب حر واحد فقط للفريق طبقاً للقاعدة، أو تم تسجيل لاعب حر واحد فقط، وأعلن بأن هذا اللاعب الحر غير قادر على اللعب، يحق للمدرب أو لرئيس الشوط في غياب المدرب إعادة تعيين لاعب حر لبقية المباراة أي لاعب آخر ما عدا اللاعب المتغير غير متواجد في الملعب عند لحظة إعادة التعيين</a:t>
            </a:r>
            <a:r>
              <a:rPr lang="en-US" sz="2300" dirty="0"/>
              <a:t>.</a:t>
            </a:r>
          </a:p>
          <a:p>
            <a:pPr marL="0" indent="0" algn="ctr">
              <a:buNone/>
            </a:pPr>
            <a:r>
              <a:rPr lang="ar-SA" sz="2300" dirty="0"/>
              <a:t>إذا أعلن بأن اللاعب الحر الفعلي غير قادر على اللعب، يحق له التغيير بواسطة اللاعب المتغير العادي أو فو ا رً ومباشرة إلى الملعب بواسطة إعادة تعيين اللاعب الحر، وعلى كل حال، إذا كان اللاعب الحر سببا في إعادة التعيين، لا يحق له اللعب لبقية المباراة</a:t>
            </a:r>
            <a:endParaRPr lang="en-US" sz="2300" dirty="0"/>
          </a:p>
          <a:p>
            <a:pPr marL="0" indent="0" algn="ctr">
              <a:buNone/>
            </a:pPr>
            <a:r>
              <a:rPr lang="ar-SA" sz="2300" dirty="0"/>
              <a:t>إذا لم يكن اللاعب الحر متواجدا في الملعب عندما تم الإعلان بأنه غير قادر على اللعب، يجوز أن يكون سببا في إعادة التعيين</a:t>
            </a:r>
            <a:r>
              <a:rPr lang="en-US" sz="2300" dirty="0"/>
              <a:t>.</a:t>
            </a:r>
          </a:p>
          <a:p>
            <a:pPr marL="0" indent="0" algn="ctr">
              <a:buNone/>
            </a:pPr>
            <a:r>
              <a:rPr lang="ar-SA" sz="2300" dirty="0"/>
              <a:t>اللاعب الحر الذي أعلن بأنه غير قادر على اللعب لا يحق له اللعب لبقية المباراة</a:t>
            </a:r>
            <a:endParaRPr lang="en-US" sz="2300" dirty="0"/>
          </a:p>
          <a:p>
            <a:pPr marL="0" indent="0" algn="ctr">
              <a:buNone/>
            </a:pPr>
            <a:r>
              <a:rPr lang="ar-SA" sz="2300" dirty="0"/>
              <a:t>يتم الاتصال مع الحكم الثاني بواسطة المدرب أو رئيس الشوط في غياب المدرب، لإبلاغه عن إعادة التعيين</a:t>
            </a:r>
            <a:r>
              <a:rPr lang="en-US" sz="2300" dirty="0"/>
              <a:t>.</a:t>
            </a:r>
          </a:p>
          <a:p>
            <a:pPr marL="0" indent="0" algn="ctr">
              <a:buNone/>
            </a:pPr>
            <a:r>
              <a:rPr lang="ar-SA" sz="2300" dirty="0"/>
              <a:t>إذا أعلن بأن اللاعب الحر المعاد تعيينه غير قادر على اللعب بذلك يسمح أيضاً بإعادة تعيينات</a:t>
            </a:r>
            <a:r>
              <a:rPr lang="en-US" sz="2300" dirty="0"/>
              <a:t>.</a:t>
            </a:r>
          </a:p>
          <a:p>
            <a:pPr marL="0" indent="0" algn="ctr">
              <a:buNone/>
            </a:pPr>
            <a:r>
              <a:rPr lang="ar-SA" sz="2300" dirty="0"/>
              <a:t>إذا طلب المدرب إعادة تعيين رئيس الفريق كلاعب حر جديد، فإنه يسمح بذلك، ولكن يجب على رئيس الفريق التخلي عن جميع امتيازات القائد</a:t>
            </a:r>
            <a:r>
              <a:rPr lang="en-US" sz="2300" dirty="0"/>
              <a:t>.</a:t>
            </a:r>
          </a:p>
          <a:p>
            <a:pPr marL="0" indent="0" algn="ctr">
              <a:buNone/>
            </a:pPr>
            <a:r>
              <a:rPr lang="ar-SA" sz="2300" dirty="0"/>
              <a:t>في حالة إعادة تعيين اللاعب الحر، يجب تسجيل رقم اللاعب المعين كلاعب حر في ركن الملاحظات على </a:t>
            </a:r>
            <a:r>
              <a:rPr lang="ar-SA" sz="2300" dirty="0" err="1"/>
              <a:t>إستمارة</a:t>
            </a:r>
            <a:r>
              <a:rPr lang="ar-SA" sz="2300" dirty="0"/>
              <a:t> التسجيل </a:t>
            </a:r>
            <a:r>
              <a:rPr lang="ar-SA" sz="2300" dirty="0" err="1"/>
              <a:t>وإستمارة</a:t>
            </a:r>
            <a:r>
              <a:rPr lang="ar-SA" sz="2300" dirty="0"/>
              <a:t> مراقبة اللاعب الحر أو </a:t>
            </a:r>
            <a:r>
              <a:rPr lang="ar-SA" sz="2300" dirty="0" err="1"/>
              <a:t>إستمارة</a:t>
            </a:r>
            <a:r>
              <a:rPr lang="ar-SA" sz="2300" dirty="0"/>
              <a:t> التسجيل الإلكترونية إذا استخدمت إحداها</a:t>
            </a:r>
            <a:endParaRPr lang="en-US" sz="2300" dirty="0"/>
          </a:p>
        </p:txBody>
      </p:sp>
    </p:spTree>
    <p:extLst>
      <p:ext uri="{BB962C8B-B14F-4D97-AF65-F5344CB8AC3E}">
        <p14:creationId xmlns:p14="http://schemas.microsoft.com/office/powerpoint/2010/main" val="3404497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940490" y="136477"/>
            <a:ext cx="2606722" cy="431919"/>
          </a:xfrm>
        </p:spPr>
        <p:txBody>
          <a:bodyPr>
            <a:noAutofit/>
          </a:bodyPr>
          <a:lstStyle/>
          <a:p>
            <a:r>
              <a:rPr lang="ar-IQ" sz="4800" b="1" dirty="0" smtClean="0"/>
              <a:t>اللاعب الحر</a:t>
            </a:r>
            <a:endParaRPr lang="ar-SA" sz="4800" b="1" dirty="0"/>
          </a:p>
        </p:txBody>
      </p:sp>
      <p:sp>
        <p:nvSpPr>
          <p:cNvPr id="4" name="عنصر نائب للمحتوى 3"/>
          <p:cNvSpPr>
            <a:spLocks noGrp="1"/>
          </p:cNvSpPr>
          <p:nvPr>
            <p:ph idx="1"/>
          </p:nvPr>
        </p:nvSpPr>
        <p:spPr>
          <a:xfrm>
            <a:off x="838200" y="911221"/>
            <a:ext cx="10515600" cy="4629770"/>
          </a:xfrm>
        </p:spPr>
        <p:txBody>
          <a:bodyPr>
            <a:noAutofit/>
          </a:bodyPr>
          <a:lstStyle/>
          <a:p>
            <a:pPr marL="0" indent="0" algn="ctr">
              <a:buNone/>
            </a:pPr>
            <a:r>
              <a:rPr lang="ar-SA" sz="3200" b="1" dirty="0"/>
              <a:t>الفريق مع لاعبين حرين إثنين</a:t>
            </a:r>
            <a:endParaRPr lang="en-US" sz="3200" b="1" dirty="0"/>
          </a:p>
          <a:p>
            <a:pPr marL="0" indent="0" algn="ctr">
              <a:buNone/>
            </a:pPr>
            <a:r>
              <a:rPr lang="ar-SA" sz="3200" dirty="0"/>
              <a:t>عندما يتم تسجيل لاعبين حرين إثنين للفريق على </a:t>
            </a:r>
            <a:r>
              <a:rPr lang="ar-SA" sz="3200" dirty="0" err="1"/>
              <a:t>إستمارة</a:t>
            </a:r>
            <a:r>
              <a:rPr lang="ar-SA" sz="3200" dirty="0"/>
              <a:t> التسجيل، وأعلن بأن أحدهما غير قادر على اللعب، يحق للفريق فقط اللعب مع لاعب حر واحد</a:t>
            </a:r>
            <a:r>
              <a:rPr lang="en-US" sz="3200" dirty="0"/>
              <a:t>.</a:t>
            </a:r>
          </a:p>
          <a:p>
            <a:pPr marL="0" indent="0" algn="ctr">
              <a:buNone/>
            </a:pPr>
            <a:r>
              <a:rPr lang="ar-SA" sz="3200" dirty="0"/>
              <a:t>لا يسمح بإعادة التعيين، على كل حال، إلا إذا أعلن بأن اللاعب الحر المتبقي غير قادر على اللعب في المباراة</a:t>
            </a:r>
            <a:endParaRPr lang="en-US" sz="3200" dirty="0"/>
          </a:p>
          <a:p>
            <a:pPr marL="0" indent="0" algn="ctr">
              <a:buNone/>
            </a:pPr>
            <a:r>
              <a:rPr lang="ar-SA" sz="3200" b="1" dirty="0"/>
              <a:t>الخلاصة</a:t>
            </a:r>
            <a:endParaRPr lang="en-US" sz="3200" b="1" dirty="0"/>
          </a:p>
          <a:p>
            <a:pPr marL="0" indent="0" algn="ctr">
              <a:buNone/>
            </a:pPr>
            <a:r>
              <a:rPr lang="ar-SA" sz="3200" dirty="0"/>
              <a:t>إذا تم طرد أو استبعاد اللاعب الحر، يجوز أن يحل محله </a:t>
            </a:r>
            <a:r>
              <a:rPr lang="ar-IQ" sz="3200" smtClean="0"/>
              <a:t>فوراً </a:t>
            </a:r>
            <a:r>
              <a:rPr lang="ar-SA" sz="3200" smtClean="0"/>
              <a:t>بواسطة </a:t>
            </a:r>
            <a:r>
              <a:rPr lang="ar-SA" sz="3200" dirty="0"/>
              <a:t>اللاعب الحر الثاني للفريق</a:t>
            </a:r>
            <a:r>
              <a:rPr lang="en-US" sz="3200" dirty="0"/>
              <a:t>. </a:t>
            </a:r>
            <a:r>
              <a:rPr lang="ar-SA" sz="3200" dirty="0"/>
              <a:t>إذا كان للفريق لاعب حر واحد فقط، بذلك يحق للفريق </a:t>
            </a:r>
            <a:r>
              <a:rPr lang="ar-SA" sz="3200" dirty="0" err="1"/>
              <a:t>باجراء</a:t>
            </a:r>
            <a:r>
              <a:rPr lang="ar-SA" sz="3200" dirty="0"/>
              <a:t> إعادة التعيين</a:t>
            </a:r>
            <a:r>
              <a:rPr lang="en-US" sz="3200" dirty="0"/>
              <a:t>.</a:t>
            </a:r>
          </a:p>
          <a:p>
            <a:pPr marL="0" indent="0" algn="ctr">
              <a:buNone/>
            </a:pPr>
            <a:endParaRPr lang="en-US" sz="3200" dirty="0"/>
          </a:p>
        </p:txBody>
      </p:sp>
    </p:spTree>
    <p:extLst>
      <p:ext uri="{BB962C8B-B14F-4D97-AF65-F5344CB8AC3E}">
        <p14:creationId xmlns:p14="http://schemas.microsoft.com/office/powerpoint/2010/main" val="2392072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516</Words>
  <Application>Microsoft Office PowerPoint</Application>
  <PresentationFormat>ملء الشاشة</PresentationFormat>
  <Paragraphs>28</Paragraphs>
  <Slides>3</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3</vt:i4>
      </vt:variant>
    </vt:vector>
  </HeadingPairs>
  <TitlesOfParts>
    <vt:vector size="8" baseType="lpstr">
      <vt:lpstr>Arial</vt:lpstr>
      <vt:lpstr>Calibri</vt:lpstr>
      <vt:lpstr>Calibri Light</vt:lpstr>
      <vt:lpstr>Times New Roman</vt:lpstr>
      <vt:lpstr>نسق Office</vt:lpstr>
      <vt:lpstr>اللاعب الحر</vt:lpstr>
      <vt:lpstr>اللاعب الحر</vt:lpstr>
      <vt:lpstr>اللاعب الحر</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التجهيزات والادوات</dc:title>
  <dc:creator>DR.Ahmed Saker 2O14</dc:creator>
  <cp:lastModifiedBy>Windows User</cp:lastModifiedBy>
  <cp:revision>6</cp:revision>
  <dcterms:created xsi:type="dcterms:W3CDTF">2018-12-12T05:44:38Z</dcterms:created>
  <dcterms:modified xsi:type="dcterms:W3CDTF">2019-09-05T21:26:03Z</dcterms:modified>
</cp:coreProperties>
</file>